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8A6991-A5A6-4B32-B797-848A1B0929A1}">
  <a:tblStyle styleId="{CF8A6991-A5A6-4B32-B797-848A1B0929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dd8bccf3b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dd8bccf3b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dff929f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dff929f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dff929f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dff929f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dd8bccf3b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dd8bccf3b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acd6f4acb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acd6f4acb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acd6f4acb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acd6f4acb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d0b64c7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d0b64c7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dd8bccf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dd8bccf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dd8bccf3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dd8bccf3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acd6f4ac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acd6f4ac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acd6f4acb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acd6f4acb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acd6f4acb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acd6f4acb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acd6f4acb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acd6f4acb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acd6f4acb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acd6f4acb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acd6f4acb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acd6f4acb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1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2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2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0" name="Google Shape;60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6" name="Google Shape;66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3" name="Google Shape;73;p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9" name="Google Shape;99;p1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s://viratdata.or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arxiv.org/abs/2305.0997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ultralytics.com/models/yolov8/#how-do-i-train-a-yolov8-model" TargetMode="External"/><Relationship Id="rId4" Type="http://schemas.openxmlformats.org/officeDocument/2006/relationships/hyperlink" Target="https://docs.ultralytics.com/models/yolov8/#how-do-i-train-a-yolov8-mod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ctrTitle"/>
          </p:nvPr>
        </p:nvSpPr>
        <p:spPr>
          <a:xfrm>
            <a:off x="2115900" y="343075"/>
            <a:ext cx="49122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5700">
                <a:solidFill>
                  <a:schemeClr val="accent1"/>
                </a:solidFill>
              </a:rPr>
              <a:t>Intelligent Surveillance</a:t>
            </a:r>
            <a:endParaRPr b="1" sz="5700">
              <a:solidFill>
                <a:schemeClr val="accent1"/>
              </a:solidFill>
            </a:endParaRPr>
          </a:p>
        </p:txBody>
      </p:sp>
      <p:sp>
        <p:nvSpPr>
          <p:cNvPr id="137" name="Google Shape;137;p14"/>
          <p:cNvSpPr txBox="1"/>
          <p:nvPr>
            <p:ph idx="1" type="subTitle"/>
          </p:nvPr>
        </p:nvSpPr>
        <p:spPr>
          <a:xfrm>
            <a:off x="2963725" y="2299788"/>
            <a:ext cx="5835300" cy="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700">
                <a:solidFill>
                  <a:schemeClr val="dk1"/>
                </a:solidFill>
              </a:rPr>
              <a:t>A smart approach for the automatic surveillance with CCTVs  </a:t>
            </a:r>
            <a:endParaRPr i="1" sz="1700">
              <a:solidFill>
                <a:schemeClr val="dk1"/>
              </a:solidFill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333575" y="3932425"/>
            <a:ext cx="5268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Authors: </a:t>
            </a:r>
            <a:endParaRPr i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i="1"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Federico Matarante 2133034 </a:t>
            </a:r>
            <a:endParaRPr i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i="1"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Serena Trovalusci 2128733</a:t>
            </a:r>
            <a:endParaRPr i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925" y="3825725"/>
            <a:ext cx="1041100" cy="9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1039600" y="330700"/>
            <a:ext cx="19101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accent1"/>
                </a:solidFill>
              </a:rPr>
              <a:t>METRICS</a:t>
            </a:r>
            <a:endParaRPr b="1" sz="2800">
              <a:solidFill>
                <a:schemeClr val="accent1"/>
              </a:solidFill>
            </a:endParaRPr>
          </a:p>
        </p:txBody>
      </p:sp>
      <p:graphicFrame>
        <p:nvGraphicFramePr>
          <p:cNvPr id="232" name="Google Shape;232;p23"/>
          <p:cNvGraphicFramePr/>
          <p:nvPr/>
        </p:nvGraphicFramePr>
        <p:xfrm>
          <a:off x="689875" y="175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{CF8A6991-A5A6-4B32-B797-848A1B0929A1}</a:tableStyleId>
              </a:tblPr>
              <a:tblGrid>
                <a:gridCol w="1552850"/>
                <a:gridCol w="1552850"/>
                <a:gridCol w="1552850"/>
                <a:gridCol w="1552850"/>
                <a:gridCol w="1552850"/>
              </a:tblGrid>
              <a:tr h="74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EPOCH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PRECISION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RECALL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mAP50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mAP50-95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4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1OO 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0.8875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0.65155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0.66074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0.56212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1101850" y="305075"/>
            <a:ext cx="21993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accent1"/>
                </a:solidFill>
              </a:rPr>
              <a:t>METRICS</a:t>
            </a:r>
            <a:endParaRPr b="1" sz="2800">
              <a:solidFill>
                <a:schemeClr val="accent1"/>
              </a:solidFill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150" y="1003775"/>
            <a:ext cx="7295252" cy="364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1110025" y="254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100">
                <a:solidFill>
                  <a:schemeClr val="accent1"/>
                </a:solidFill>
              </a:rPr>
              <a:t>Object Tracking </a:t>
            </a:r>
            <a:endParaRPr b="1" sz="31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oo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75" y="1767173"/>
            <a:ext cx="1732500" cy="9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435075" y="2779525"/>
            <a:ext cx="154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r>
              <a:rPr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sequence of frames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2093975" y="2160375"/>
            <a:ext cx="1638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2310975" y="1940163"/>
            <a:ext cx="1012800" cy="603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YOLO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2203425" y="2653200"/>
            <a:ext cx="12279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 DETECTION 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detects objects in each frame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3376975" y="2160375"/>
            <a:ext cx="1638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3593975" y="1744588"/>
            <a:ext cx="1508100" cy="99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TRACKS 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INITIALIZATION</a:t>
            </a:r>
            <a:r>
              <a:rPr lang="i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UNIQUE IDS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5138238" y="2160375"/>
            <a:ext cx="1638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5338225" y="1997350"/>
            <a:ext cx="1133100" cy="48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DETECTION </a:t>
            </a:r>
            <a:r>
              <a:rPr b="1" lang="i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MATCHING</a:t>
            </a:r>
            <a:r>
              <a:rPr lang="i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6753475" y="1958075"/>
            <a:ext cx="1012800" cy="60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TRACK </a:t>
            </a:r>
            <a:r>
              <a:rPr b="1" lang="it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UPDATE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6530488" y="2160375"/>
            <a:ext cx="1638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150" y="3419300"/>
            <a:ext cx="4608024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/>
          <p:nvPr/>
        </p:nvSpPr>
        <p:spPr>
          <a:xfrm rot="5401732">
            <a:off x="7692325" y="2516774"/>
            <a:ext cx="1191000" cy="478200"/>
          </a:xfrm>
          <a:prstGeom prst="bentArrow">
            <a:avLst>
              <a:gd fmla="val 10587" name="adj1"/>
              <a:gd fmla="val 26458" name="adj2"/>
              <a:gd fmla="val 22705" name="adj3"/>
              <a:gd fmla="val 4303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 rot="5400000">
            <a:off x="8097575" y="2586925"/>
            <a:ext cx="10128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6782425" y="2561375"/>
            <a:ext cx="9549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position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1062825" y="1054225"/>
            <a:ext cx="688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i="1"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Tracking functionality integrated within the YOLO object detection framework.</a:t>
            </a:r>
            <a:endParaRPr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type="title"/>
          </p:nvPr>
        </p:nvSpPr>
        <p:spPr>
          <a:xfrm>
            <a:off x="737200" y="197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dk1"/>
                </a:solidFill>
              </a:rPr>
              <a:t>Action recognition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961375" y="619800"/>
            <a:ext cx="265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proposed</a:t>
            </a:r>
            <a:endParaRPr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317525" y="1460250"/>
            <a:ext cx="47064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Architecture schema: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Video processed by a R2Plus1-18 model.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Objects count combined with video features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Fully Connected layer used for classification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R2Plus1-18  key points: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Uses (2+1)D residual convolutions - 2D convolution on space and 1D convolution on time..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18 layers of (2+1)D convolution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It’s pre-trained on the Kinetic dataset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925" y="533825"/>
            <a:ext cx="3689400" cy="39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title"/>
          </p:nvPr>
        </p:nvSpPr>
        <p:spPr>
          <a:xfrm>
            <a:off x="270250" y="141350"/>
            <a:ext cx="37671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Action recognition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345625" y="663550"/>
            <a:ext cx="265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training process</a:t>
            </a:r>
            <a:endParaRPr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4" name="Google Shape;274;p27"/>
          <p:cNvGraphicFramePr/>
          <p:nvPr/>
        </p:nvGraphicFramePr>
        <p:xfrm>
          <a:off x="952500" y="380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{CF8A6991-A5A6-4B32-B797-848A1B0929A1}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/>
                        <a:t>LR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/>
                        <a:t>Optimizer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/>
                        <a:t>Batch Size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/>
                        <a:t>Epochs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/>
                        <a:t>Dataset Size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/>
                        <a:t>Sub-Dataset Size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0.001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Adam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120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4000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2000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5" name="Google Shape;275;p27"/>
          <p:cNvSpPr txBox="1"/>
          <p:nvPr/>
        </p:nvSpPr>
        <p:spPr>
          <a:xfrm>
            <a:off x="447675" y="1255775"/>
            <a:ext cx="3961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Mostly for efficiency reasons: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the layers have been frozen but the classifier and the last (2+1)D layer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Sub-portion of the dataset used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Only 12/41 event classes have been trained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Small batch size used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data augmentation done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4036050" y="4738400"/>
            <a:ext cx="1071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Training settings </a:t>
            </a:r>
            <a:endParaRPr i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24475"/>
            <a:ext cx="3961199" cy="204924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8" name="Google Shape;278;p27"/>
          <p:cNvGraphicFramePr/>
          <p:nvPr/>
        </p:nvGraphicFramePr>
        <p:xfrm>
          <a:off x="4737225" y="261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{CF8A6991-A5A6-4B32-B797-848A1B0929A1}</a:tableStyleId>
              </a:tblPr>
              <a:tblGrid>
                <a:gridCol w="890400"/>
                <a:gridCol w="890400"/>
                <a:gridCol w="890400"/>
                <a:gridCol w="890400"/>
              </a:tblGrid>
              <a:tr h="14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/>
                        <a:t>Accuracy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/>
                        <a:t>F1 Score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/>
                        <a:t>Recall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/>
                        <a:t>Precision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4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40.28%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0.2926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25.37%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40.28%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9" name="Google Shape;279;p27"/>
          <p:cNvSpPr txBox="1"/>
          <p:nvPr/>
        </p:nvSpPr>
        <p:spPr>
          <a:xfrm>
            <a:off x="5946975" y="3305075"/>
            <a:ext cx="11421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evaluation</a:t>
            </a:r>
            <a:endParaRPr i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type="title"/>
          </p:nvPr>
        </p:nvSpPr>
        <p:spPr>
          <a:xfrm>
            <a:off x="270250" y="141350"/>
            <a:ext cx="37671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Final Considerations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381775" y="717775"/>
            <a:ext cx="265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381775" y="889550"/>
            <a:ext cx="8630700" cy="4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data and the training process have been scaled down considerably to compensate for the low performance of the available machines, impacting on final models’ accuracy.</a:t>
            </a:r>
            <a:b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With better hardware, some improvements could have made by: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Downsampling less the images and videos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augmentation of videos and images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Noisy data for Action Recognition network ( for example wrong object counts )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more epochs, batch size and dataset size for the training process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Possibly adding a deeper classifier at the end of the Action Recognition network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Considering moving to a 3D convolution network for classification and comparing performances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type="ctrTitle"/>
          </p:nvPr>
        </p:nvSpPr>
        <p:spPr>
          <a:xfrm>
            <a:off x="3602525" y="906050"/>
            <a:ext cx="5138100" cy="3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Thanks for</a:t>
            </a:r>
            <a:endParaRPr b="1" sz="6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your attention!</a:t>
            </a:r>
            <a:endParaRPr b="1" sz="6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3667" y="12"/>
            <a:ext cx="11071345" cy="5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1484400" y="87700"/>
            <a:ext cx="6175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      U       T       L       I       N       E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694075" y="1629275"/>
            <a:ext cx="1800300" cy="415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2963525" y="1233500"/>
            <a:ext cx="4188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3754875" y="3613375"/>
            <a:ext cx="1070400" cy="569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Proposed method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875650" y="2497000"/>
            <a:ext cx="1618800" cy="415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 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5584625" y="3403875"/>
            <a:ext cx="1618800" cy="671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Implementation details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6417500" y="1860159"/>
            <a:ext cx="1286400" cy="415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673525" y="1188275"/>
            <a:ext cx="1986000" cy="441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considerations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</a:rPr>
              <a:t>INTRODUCTION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678800" y="1853325"/>
            <a:ext cx="6276300" cy="112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300">
                <a:latin typeface="Lato"/>
                <a:ea typeface="Lato"/>
                <a:cs typeface="Lato"/>
                <a:sym typeface="Lato"/>
              </a:rPr>
              <a:t>Limitations of traditional surveillance: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it" sz="1300"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it" sz="1300">
                <a:latin typeface="Lato"/>
                <a:ea typeface="Lato"/>
                <a:cs typeface="Lato"/>
                <a:sym typeface="Lato"/>
              </a:rPr>
              <a:t>uman monitoring: fatigue, inefficiency, and delay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it" sz="1300">
                <a:latin typeface="Lato"/>
                <a:ea typeface="Lato"/>
                <a:cs typeface="Lato"/>
                <a:sym typeface="Lato"/>
              </a:rPr>
              <a:t>Ineffective real-time crime prevention and intervention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1678800" y="3114900"/>
            <a:ext cx="6229200" cy="1455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Advancements in Computer Vision: 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Automation of data processing and decision-making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of image analysis and machine learning for real-time monitoring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Potential to identify and respond to violent situations proactively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678800" y="1071550"/>
            <a:ext cx="6276300" cy="701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Surveillance Systems 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Importance of CCTV cameras in </a:t>
            </a:r>
            <a:r>
              <a:rPr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maintaining</a:t>
            </a:r>
            <a:r>
              <a:rPr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security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849250" y="272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Virat Dataset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1054675" y="677450"/>
            <a:ext cx="316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Dataset Structure and annotations</a:t>
            </a:r>
            <a:endParaRPr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050" y="1644763"/>
            <a:ext cx="3213542" cy="18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000" y="2802875"/>
            <a:ext cx="3387549" cy="19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6234575" y="4732175"/>
            <a:ext cx="234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5"/>
              </a:rPr>
              <a:t>VIRAT Video Data (viratdata.org)</a:t>
            </a:r>
            <a:endParaRPr/>
          </a:p>
        </p:txBody>
      </p:sp>
      <p:sp>
        <p:nvSpPr>
          <p:cNvPr id="170" name="Google Shape;170;p17"/>
          <p:cNvSpPr txBox="1"/>
          <p:nvPr/>
        </p:nvSpPr>
        <p:spPr>
          <a:xfrm>
            <a:off x="782350" y="1552100"/>
            <a:ext cx="3387600" cy="20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250 hours of ground camera videos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12.5 hours of annotated data of tracked objects and actions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13 labels of tracked objects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41 labels of events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implementation issues it’s added one more extra label of event “No event”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408675" y="150675"/>
            <a:ext cx="37671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0000"/>
                </a:solidFill>
              </a:rPr>
              <a:t>Virat Dataset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408675" y="637300"/>
            <a:ext cx="26169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500">
                <a:latin typeface="Lato"/>
                <a:ea typeface="Lato"/>
                <a:cs typeface="Lato"/>
                <a:sym typeface="Lato"/>
              </a:rPr>
              <a:t>Dataset preprocessing for object tracking</a:t>
            </a:r>
            <a:endParaRPr i="1"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316950" y="1471725"/>
            <a:ext cx="42120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Preprocessing steps: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Removed consecutive frames “too similar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”. Similarity is measured by the average movement of the bounding boxes.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Frames sampled to images ( with sampling rate ) and for each a new annotation is created.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Single images processing: resizing, bilateral filtering and padding.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4961">
            <a:off x="4990725" y="3176150"/>
            <a:ext cx="2244800" cy="12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5860">
            <a:off x="6861964" y="3036593"/>
            <a:ext cx="2244799" cy="125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5636">
            <a:off x="5935782" y="3694702"/>
            <a:ext cx="2271042" cy="12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2725" y="637300"/>
            <a:ext cx="3114599" cy="165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8"/>
          <p:cNvCxnSpPr/>
          <p:nvPr/>
        </p:nvCxnSpPr>
        <p:spPr>
          <a:xfrm flipH="1">
            <a:off x="6894925" y="2387100"/>
            <a:ext cx="10200" cy="649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270250" y="141350"/>
            <a:ext cx="37671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Virat Dataset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360125" y="674475"/>
            <a:ext cx="265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Dataset preprocessing for action recognition</a:t>
            </a:r>
            <a:endParaRPr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270250" y="1238250"/>
            <a:ext cx="4212000" cy="3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Preprocessing steps</a:t>
            </a: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Each video of the dataset is divided in N sub-videos, one for each registered action only keeping the frames in which the action is contained ( plus an offset 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sub-videos are then cut only in the portions containing the event ( plus an offset in every direction ). Also random portions are extracted for the “No event” label.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Further processing is then done on the single videos to improve quality, to reduce size and to adapt it to the models. The steps are: frame sampling, resizing, bilateral filtering and padding.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0" name="Google Shape;190;p19"/>
          <p:cNvCxnSpPr/>
          <p:nvPr/>
        </p:nvCxnSpPr>
        <p:spPr>
          <a:xfrm flipH="1">
            <a:off x="6854250" y="2675500"/>
            <a:ext cx="10200" cy="649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450" y="851475"/>
            <a:ext cx="3021802" cy="172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3">
            <a:alphaModFix/>
          </a:blip>
          <a:srcRect b="0" l="45294" r="15945" t="63806"/>
          <a:stretch/>
        </p:blipFill>
        <p:spPr>
          <a:xfrm rot="446313">
            <a:off x="5095269" y="2986329"/>
            <a:ext cx="1321985" cy="70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3">
            <a:alphaModFix/>
          </a:blip>
          <a:srcRect b="36082" l="75799" r="-316" t="46770"/>
          <a:stretch/>
        </p:blipFill>
        <p:spPr>
          <a:xfrm>
            <a:off x="5651139" y="3809453"/>
            <a:ext cx="1623789" cy="6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3">
            <a:alphaModFix/>
          </a:blip>
          <a:srcRect b="43431" l="7249" r="70101" t="28396"/>
          <a:stretch/>
        </p:blipFill>
        <p:spPr>
          <a:xfrm rot="-266342">
            <a:off x="7196569" y="3538927"/>
            <a:ext cx="1179239" cy="838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b="49237" l="57453" r="15460" t="18666"/>
          <a:stretch/>
        </p:blipFill>
        <p:spPr>
          <a:xfrm rot="-294270">
            <a:off x="7552682" y="2957196"/>
            <a:ext cx="1288305" cy="873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1105125" y="207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accent1"/>
                </a:solidFill>
              </a:rPr>
              <a:t>Proposed Method</a:t>
            </a:r>
            <a:endParaRPr b="1" sz="2800">
              <a:solidFill>
                <a:schemeClr val="accent1"/>
              </a:solidFill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1190450" y="736775"/>
            <a:ext cx="265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Detector algorithm steps:</a:t>
            </a:r>
            <a:endParaRPr b="1"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/>
          </a:blip>
          <a:srcRect b="65665" l="29207" r="28432" t="7413"/>
          <a:stretch/>
        </p:blipFill>
        <p:spPr>
          <a:xfrm>
            <a:off x="2673275" y="3956762"/>
            <a:ext cx="3597401" cy="8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/>
          <p:nvPr/>
        </p:nvSpPr>
        <p:spPr>
          <a:xfrm>
            <a:off x="3681025" y="3878600"/>
            <a:ext cx="1581900" cy="10374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908700" y="3325550"/>
            <a:ext cx="1326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Sliding window</a:t>
            </a:r>
            <a:endParaRPr sz="11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5" name="Google Shape;205;p20"/>
          <p:cNvCxnSpPr/>
          <p:nvPr/>
        </p:nvCxnSpPr>
        <p:spPr>
          <a:xfrm flipH="1" rot="10800000">
            <a:off x="3880975" y="3715475"/>
            <a:ext cx="1182000" cy="8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0"/>
          <p:cNvSpPr/>
          <p:nvPr/>
        </p:nvSpPr>
        <p:spPr>
          <a:xfrm>
            <a:off x="230250" y="1833525"/>
            <a:ext cx="1978200" cy="10374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 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TRACKING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1780425" y="1833525"/>
            <a:ext cx="1978200" cy="1037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SLIDING 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WINDOW</a:t>
            </a:r>
            <a:r>
              <a:rPr lang="it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4940075" y="1833525"/>
            <a:ext cx="2079600" cy="10374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ZOOM-IN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3280075" y="1833525"/>
            <a:ext cx="2079600" cy="10374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latin typeface="Lato"/>
                <a:ea typeface="Lato"/>
                <a:cs typeface="Lato"/>
                <a:sym typeface="Lato"/>
              </a:rPr>
              <a:t>CLUSTERS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6570950" y="1833525"/>
            <a:ext cx="2373300" cy="10374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latin typeface="Lato"/>
                <a:ea typeface="Lato"/>
                <a:cs typeface="Lato"/>
                <a:sym typeface="Lato"/>
              </a:rPr>
              <a:t>ACTION RECOGNITION 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270250" y="141350"/>
            <a:ext cx="55848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</a:rPr>
              <a:t>Object detection: YOLO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381775" y="717775"/>
            <a:ext cx="265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YOLOv8 </a:t>
            </a:r>
            <a:r>
              <a:rPr i="1"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architecture</a:t>
            </a:r>
            <a:r>
              <a:rPr i="1"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600" y="2541850"/>
            <a:ext cx="6092224" cy="18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2185650" y="4403725"/>
            <a:ext cx="477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4"/>
              </a:rPr>
              <a:t>[2305.09972] Real-Time Flying Object Detection with YOLOv8 (arxiv.org)</a:t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784400" y="1253650"/>
            <a:ext cx="61740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it" sz="1000"/>
              <a:t>BACKBONE</a:t>
            </a:r>
            <a:r>
              <a:rPr b="1" lang="it" sz="1000"/>
              <a:t>: </a:t>
            </a:r>
            <a:r>
              <a:rPr lang="it" sz="1000"/>
              <a:t>CSPDarknet53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it" sz="1000"/>
              <a:t>NECK: </a:t>
            </a:r>
            <a:r>
              <a:rPr lang="it" sz="1000"/>
              <a:t>FPN (Feature Pyramid Network), PAN (Path Aggregation Network)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it" sz="1000"/>
              <a:t>HEAD: </a:t>
            </a:r>
            <a:r>
              <a:rPr lang="it" sz="1000"/>
              <a:t>predictions</a:t>
            </a:r>
            <a:endParaRPr sz="1000"/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it" sz="1000"/>
              <a:t>OUTPUT FORMAT-&gt; </a:t>
            </a:r>
            <a:r>
              <a:rPr lang="it" sz="1000"/>
              <a:t>tensor:</a:t>
            </a:r>
            <a:r>
              <a:rPr b="1" lang="it" sz="1000"/>
              <a:t> (N,N,Bx(5+nc))</a:t>
            </a:r>
            <a:endParaRPr b="1" sz="1000"/>
          </a:p>
          <a:p>
            <a:pPr indent="-2921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it" sz="1000"/>
              <a:t>feature map -&gt; </a:t>
            </a:r>
            <a:r>
              <a:rPr lang="it" sz="1000"/>
              <a:t>NxN grid</a:t>
            </a:r>
            <a:endParaRPr sz="1000"/>
          </a:p>
          <a:p>
            <a:pPr indent="-2921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it" sz="1000"/>
              <a:t>anchor boxes</a:t>
            </a:r>
            <a:r>
              <a:rPr lang="it" sz="1000"/>
              <a:t> x grid= B</a:t>
            </a:r>
            <a:endParaRPr sz="1000"/>
          </a:p>
          <a:p>
            <a:pPr indent="-2921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it" sz="1000"/>
              <a:t>Bounding Box = </a:t>
            </a:r>
            <a:r>
              <a:rPr lang="it" sz="1000"/>
              <a:t>(x,y,w,h) + objectness score </a:t>
            </a:r>
            <a:endParaRPr sz="1000"/>
          </a:p>
          <a:p>
            <a:pPr indent="-2921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it" sz="1000"/>
              <a:t>nc = </a:t>
            </a:r>
            <a:r>
              <a:rPr lang="it" sz="1000"/>
              <a:t>number of classes</a:t>
            </a:r>
            <a:endParaRPr sz="1000"/>
          </a:p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381775" y="155375"/>
            <a:ext cx="66705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</a:rPr>
              <a:t>Object detection: YOLO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595300" y="710775"/>
            <a:ext cx="265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YOLOv8 Training </a:t>
            </a:r>
            <a:endParaRPr i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595300" y="1250150"/>
            <a:ext cx="7815600" cy="3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rabicPeriod"/>
            </a:pPr>
            <a:r>
              <a:rPr lang="it" sz="13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preprocessing: </a:t>
            </a:r>
            <a:endParaRPr sz="13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b="1"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PREPROCESSED IMAGES 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b="1"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PREPROCESSED ANNOTATIONS:</a:t>
            </a:r>
            <a:r>
              <a:rPr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 label, x_center, y_center, width, height )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AutoNum type="arabicPeriod"/>
            </a:pPr>
            <a:r>
              <a:rPr lang="it" sz="13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Fine-tuning:</a:t>
            </a:r>
            <a:endParaRPr sz="13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pre-trained model by </a:t>
            </a:r>
            <a:r>
              <a:rPr i="1"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Ultralytics</a:t>
            </a:r>
            <a:r>
              <a:rPr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yolov8m.pt: </a:t>
            </a:r>
            <a:r>
              <a:rPr lang="it" sz="1100" u="sng">
                <a:solidFill>
                  <a:schemeClr val="hlink"/>
                </a:solidFill>
                <a:hlinkClick r:id="rId3"/>
              </a:rPr>
              <a:t>https://docs.ultralytics.com/models/yolov8/#how-do-i-train-a-yolov8-mode</a:t>
            </a:r>
            <a:r>
              <a:rPr lang="it" sz="1100" u="sng">
                <a:solidFill>
                  <a:schemeClr val="hlink"/>
                </a:solidFill>
                <a:hlinkClick r:id="rId4"/>
              </a:rPr>
              <a:t>l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 epochs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lang="it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No data augmentation (large dataset)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3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